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sldIdLst>
    <p:sldId id="284" r:id="rId3"/>
    <p:sldId id="280" r:id="rId4"/>
    <p:sldId id="286" r:id="rId5"/>
    <p:sldId id="283" r:id="rId6"/>
    <p:sldId id="259" r:id="rId7"/>
    <p:sldId id="273" r:id="rId8"/>
    <p:sldId id="274" r:id="rId9"/>
    <p:sldId id="275" r:id="rId10"/>
    <p:sldId id="281" r:id="rId11"/>
    <p:sldId id="276" r:id="rId12"/>
    <p:sldId id="268" r:id="rId13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0" autoAdjust="0"/>
    <p:restoredTop sz="71859" autoAdjust="0"/>
  </p:normalViewPr>
  <p:slideViewPr>
    <p:cSldViewPr snapToGrid="0">
      <p:cViewPr varScale="1">
        <p:scale>
          <a:sx n="62" d="100"/>
          <a:sy n="62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7CFBE-A446-4218-A9F3-253215F7133C}" type="datetimeFigureOut">
              <a:rPr lang="lt-LT" smtClean="0"/>
              <a:t>2019-05-27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0B9FD-8C24-46AA-873E-B3B2B7E471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694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0B9FD-8C24-46AA-873E-B3B2B7E47152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298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0B9FD-8C24-46AA-873E-B3B2B7E47152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88810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0B9FD-8C24-46AA-873E-B3B2B7E47152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079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0B9FD-8C24-46AA-873E-B3B2B7E47152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07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07732-9AE2-43CA-8BA2-8602E396AA6F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63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3E3D980-D94E-4FB8-BAF1-BD4BD6B76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33DE3D65-0459-4934-9DE1-5DDBB537B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FA999B3-E8F4-4C85-8A7D-42AD12507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3D52365-D155-446C-A618-BFD8F0AD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A1AEE9E-14DE-41F3-9ADC-237B0A5C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5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D0A9FD0-872E-41F3-8E52-0914F0E6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DD0128B4-20A6-42AC-BFAB-310140C31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0BD8DAE-BC34-4108-ABFF-60DA2F80C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48D4936-9964-4C6C-A868-878DBA3A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BFD2C0C-FD78-4E37-A948-DF06AB2C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8FB17399-5BC3-4867-AC30-B4B6CC051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BA339EC9-651A-4788-A185-D8C7D168F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2997BB5-39B5-4CAC-9BDA-D8129FBD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27619E5-9D3F-4340-BC1D-462595DE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BAE7B09-5225-4ED3-A01B-9275AD02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39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84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71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03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11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73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03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4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DA95AB5-8F2A-4D10-9C6D-FF0EDBF9C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75A55CC-F96E-4C12-BB61-0563DD3EF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85DA4E7-4B84-477F-A1F8-0D70E237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3379A69-CA55-4DD5-B6A8-CE85C009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ED6332C-3CCA-4665-946B-C1AE5988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34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29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89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5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F08B8BC-AFFC-4949-A80B-0DDD7C09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339AA51-FF70-4A96-9EBE-B5CE6E7C7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343659B-C491-4A2D-8D77-40E89A38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1417EBD-E8E2-4CC2-B8F7-DA3A72B9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4CC9CF1-BDBB-4DF1-821A-140981F1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0278FFE-9E86-4651-9662-C2426D37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83EB798-D33D-4E02-953E-912D6B68B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D66F7A81-FAB0-4F91-977A-C3D8F3AA0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44C9ECA5-F22F-465E-BC99-41BDB79A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15DEC027-6115-4B9C-9354-217B61D0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A1C660A6-71AD-496B-A0F8-A48BE6F6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BEE87B7-BA6A-4E89-9570-4C33241B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E60998E-53B8-4A9B-8EAC-7096DAB28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0E047EF9-4869-4AC6-9968-0CEA0001B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FB3B4A69-B233-4DDF-98E2-AB367906D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9B2E0BC-004D-45A5-8326-4B079FAFE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A008F00A-B508-47D9-B908-7F35EB1B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DBE1ECFF-8F62-4FEB-9F25-FE7A7519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66308563-11B7-4AFA-9653-CE0FDBE2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A3FC65F-33C6-4224-A9FE-DDC78378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6D6BD545-726A-438F-BD7C-2B13FD64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DA55C555-EF98-4951-BF6B-8545C32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57F6C2D-A6D5-45F9-8D39-DB6824BF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6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F4353369-9360-4A8E-9257-79FC6E27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A3F7D413-54A6-4EFD-A781-48C03E493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8A4BF34E-3BFD-44DC-89B5-2BB8C9EC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5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80F6835-5F11-4970-92EB-DB2348CD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A97BCEC-CAB0-4466-A769-3FA1B1DCA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5D17982-63CE-42F9-9B76-A1164B4E5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53D0BBFF-435D-443B-89D2-8E3E0198E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99227F36-BA23-4DC7-8EDE-01FCBD1D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4240D10D-6614-40F1-8CBC-6C16A915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9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877CDD0-120A-4165-A058-20D2C5BA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6FB97B11-CFD1-4A72-88A1-2871F44EF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A17D49A-0120-4B63-9960-B6935BA3C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358D49E-C687-47E2-8FEF-7078712A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6F060BF3-C04C-41BD-95A7-085E5C63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8FEDDD31-E10C-4C1D-A6AD-D9A3D03D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BBBC7F85-24E3-4DD5-8BD6-0BAC41D4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52548A2-A607-4A9C-ACFC-7CDCF286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BFB2A41-B183-40E3-8ECB-A8F4DCEC6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547B217-EC81-4183-B3C3-BCBCD16A1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9F5101B-D828-40C8-B40E-93A8F227A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8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A05B1-1090-1D48-BB83-31FAEDB33418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5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1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4157" y="478843"/>
            <a:ext cx="7996820" cy="40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lt-LT" sz="4000" i="1" dirty="0">
                <a:solidFill>
                  <a:schemeClr val="bg1"/>
                </a:solidFill>
              </a:rPr>
              <a:t>Vytauto Didžiojo universiteto mokslo valdymo sistemos (VDU CRIS) tikslai, uždaviniai ir </a:t>
            </a:r>
            <a:r>
              <a:rPr lang="lt-LT" sz="4000" i="1" dirty="0" err="1">
                <a:solidFill>
                  <a:schemeClr val="bg1"/>
                </a:solidFill>
              </a:rPr>
              <a:t>projekta</a:t>
            </a:r>
            <a:r>
              <a:rPr lang="en-US" sz="4000" i="1" dirty="0">
                <a:solidFill>
                  <a:schemeClr val="bg1"/>
                </a:solidFill>
              </a:rPr>
              <a:t>s</a:t>
            </a:r>
            <a:r>
              <a:rPr lang="lt-LT" sz="4000" i="1" dirty="0">
                <a:solidFill>
                  <a:schemeClr val="bg1"/>
                </a:solidFill>
              </a:rPr>
              <a:t> </a:t>
            </a:r>
          </a:p>
          <a:p>
            <a:pPr defTabSz="914377"/>
            <a:endParaRPr lang="lt-LT" b="1" dirty="0">
              <a:solidFill>
                <a:prstClr val="black"/>
              </a:solidFill>
              <a:latin typeface="Calibri"/>
            </a:endParaRPr>
          </a:p>
          <a:p>
            <a:pPr defTabSz="914377"/>
            <a:r>
              <a:rPr lang="lt-LT" b="1" dirty="0">
                <a:solidFill>
                  <a:prstClr val="black"/>
                </a:solidFill>
                <a:latin typeface="Calibri"/>
              </a:rPr>
              <a:t>		                         </a:t>
            </a:r>
          </a:p>
          <a:p>
            <a:pPr defTabSz="914377"/>
            <a:r>
              <a:rPr lang="lt-LT" b="1" dirty="0">
                <a:solidFill>
                  <a:prstClr val="black"/>
                </a:solidFill>
                <a:latin typeface="Calibri"/>
              </a:rPr>
              <a:t>			</a:t>
            </a:r>
          </a:p>
          <a:p>
            <a:pPr defTabSz="914377"/>
            <a:endParaRPr lang="lt-LT" sz="2133" b="1" dirty="0">
              <a:solidFill>
                <a:prstClr val="black"/>
              </a:solidFill>
              <a:latin typeface="Calibri"/>
            </a:endParaRPr>
          </a:p>
          <a:p>
            <a:pPr defTabSz="914377"/>
            <a:r>
              <a:rPr lang="lt-LT" sz="2133" b="1" dirty="0">
                <a:solidFill>
                  <a:prstClr val="black"/>
                </a:solidFill>
                <a:latin typeface="Calibri"/>
              </a:rPr>
              <a:t>					</a:t>
            </a:r>
            <a:r>
              <a:rPr lang="lt-LT" sz="2133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lt-LT" sz="2133" b="1" dirty="0">
                <a:solidFill>
                  <a:prstClr val="white">
                    <a:lumMod val="95000"/>
                  </a:prstClr>
                </a:solidFill>
                <a:latin typeface="Georgia" panose="02040502050405020303" pitchFamily="18" charset="0"/>
              </a:rPr>
              <a:t> </a:t>
            </a:r>
            <a:r>
              <a:rPr lang="lt-LT" sz="2133" dirty="0">
                <a:solidFill>
                  <a:prstClr val="white">
                    <a:lumMod val="95000"/>
                  </a:prstClr>
                </a:solidFill>
                <a:latin typeface="Georgia" panose="02040502050405020303" pitchFamily="18" charset="0"/>
              </a:rPr>
              <a:t>Lina Bloveščiūnienė, </a:t>
            </a:r>
            <a:r>
              <a:rPr lang="en-US" sz="2133" dirty="0">
                <a:solidFill>
                  <a:prstClr val="white">
                    <a:lumMod val="95000"/>
                  </a:prstClr>
                </a:solidFill>
                <a:latin typeface="Georgia" panose="02040502050405020303" pitchFamily="18" charset="0"/>
              </a:rPr>
              <a:t>							2019-05-23</a:t>
            </a:r>
            <a:endParaRPr lang="lt-LT" sz="2133" dirty="0">
              <a:solidFill>
                <a:prstClr val="white">
                  <a:lumMod val="95000"/>
                </a:prstClr>
              </a:solidFill>
              <a:latin typeface="Georgia" panose="02040502050405020303" pitchFamily="18" charset="0"/>
            </a:endParaRPr>
          </a:p>
          <a:p>
            <a:pPr defTabSz="914377"/>
            <a:r>
              <a:rPr lang="lt-LT" dirty="0">
                <a:solidFill>
                  <a:prstClr val="black"/>
                </a:solidFill>
                <a:latin typeface="Calibri"/>
              </a:rPr>
              <a:t>	</a:t>
            </a:r>
            <a:endParaRPr lang="en-US" sz="5200" dirty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5558" y="906733"/>
            <a:ext cx="13532956" cy="6227039"/>
            <a:chOff x="529168" y="680049"/>
            <a:chExt cx="10149717" cy="467027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606" y="680049"/>
              <a:ext cx="4670279" cy="4670279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29168" y="4168247"/>
              <a:ext cx="1114430" cy="639604"/>
              <a:chOff x="863595" y="4165072"/>
              <a:chExt cx="1114430" cy="63960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95" y="4165072"/>
                <a:ext cx="1114430" cy="422374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595" y="4676088"/>
                <a:ext cx="1114430" cy="12858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5350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Metrika, ataskaitos, statistika</a:t>
            </a: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FC7AC50D-8C69-48DF-B122-46BF6E159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2" y="1450354"/>
            <a:ext cx="2792108" cy="23109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A60ECD25-44A6-4EC5-9230-B0BDE5EC5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32" y="3780958"/>
            <a:ext cx="2792108" cy="29506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E7ED27E0-E18F-409C-8D58-374CCBB10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434" y="1578886"/>
            <a:ext cx="4989143" cy="38867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" descr="image001">
            <a:extLst>
              <a:ext uri="{FF2B5EF4-FFF2-40B4-BE49-F238E27FC236}">
                <a16:creationId xmlns:a16="http://schemas.microsoft.com/office/drawing/2014/main" id="{ED58F5E6-147C-4CE5-B022-AECF7ADC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577" y="1578886"/>
            <a:ext cx="3881191" cy="39031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02560E5B-A3E5-47B7-A3B5-10B896CA77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2547" y="365125"/>
            <a:ext cx="104250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09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5379" y="1377157"/>
            <a:ext cx="10114844" cy="5102542"/>
            <a:chOff x="626534" y="1032867"/>
            <a:chExt cx="7586133" cy="3826906"/>
          </a:xfrm>
        </p:grpSpPr>
        <p:sp>
          <p:nvSpPr>
            <p:cNvPr id="3" name="TextBox 2"/>
            <p:cNvSpPr txBox="1"/>
            <p:nvPr/>
          </p:nvSpPr>
          <p:spPr>
            <a:xfrm>
              <a:off x="626534" y="1032867"/>
              <a:ext cx="7586133" cy="3732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lt-LT" sz="5867" dirty="0">
                  <a:latin typeface="Georgia" charset="0"/>
                  <a:ea typeface="Georgia" charset="0"/>
                  <a:cs typeface="Georgia" charset="0"/>
                </a:rPr>
                <a:t>Dėkoju už dėmesį</a:t>
              </a:r>
            </a:p>
            <a:p>
              <a:pPr algn="ctr" defTabSz="914377"/>
              <a:endParaRPr lang="lt-LT" sz="5867" dirty="0">
                <a:latin typeface="Georgia" charset="0"/>
                <a:ea typeface="Georgia" charset="0"/>
                <a:cs typeface="Georgia" charset="0"/>
              </a:endParaRPr>
            </a:p>
            <a:p>
              <a:pPr algn="ctr" defTabSz="914377"/>
              <a:r>
                <a:rPr lang="lt-LT" sz="5867" dirty="0">
                  <a:latin typeface="Georgia" charset="0"/>
                  <a:ea typeface="Georgia" charset="0"/>
                  <a:cs typeface="Georgia" charset="0"/>
                </a:rPr>
                <a:t>https://www.vdu/cris</a:t>
              </a:r>
            </a:p>
            <a:p>
              <a:pPr algn="ctr" defTabSz="914377"/>
              <a:r>
                <a:rPr lang="en-US" sz="5867" dirty="0">
                  <a:latin typeface="Georgia" charset="0"/>
                  <a:ea typeface="Georgia" charset="0"/>
                  <a:cs typeface="Georgia" charset="0"/>
                </a:rPr>
                <a:t>https://portalcris.vdu.lt</a:t>
              </a:r>
              <a:endParaRPr lang="lt-LT" sz="5867" dirty="0">
                <a:latin typeface="Georgia" charset="0"/>
                <a:ea typeface="Georgia" charset="0"/>
                <a:cs typeface="Georgia" charset="0"/>
              </a:endParaRPr>
            </a:p>
            <a:p>
              <a:pPr algn="ctr" defTabSz="914377"/>
              <a:r>
                <a:rPr lang="en-US" sz="5867" dirty="0">
                  <a:latin typeface="Georgia" charset="0"/>
                  <a:ea typeface="Georgia" charset="0"/>
                  <a:cs typeface="Georgia" charset="0"/>
                </a:rPr>
                <a:t>https://portalcris.vdu.lt/apie</a:t>
              </a:r>
            </a:p>
            <a:p>
              <a:pPr algn="ctr" defTabSz="914377"/>
              <a:endParaRPr lang="en-US" sz="2400" dirty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4056" y="4669127"/>
              <a:ext cx="1055888" cy="190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51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0FFC0F9-8836-4143-B58E-DD39B223D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002"/>
          </a:xfrm>
        </p:spPr>
        <p:txBody>
          <a:bodyPr/>
          <a:lstStyle/>
          <a:p>
            <a:r>
              <a:rPr lang="lt-LT" dirty="0"/>
              <a:t>Mokslo valdymo sistema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98F2E49-F0A2-46BB-9D3E-CEFC2F746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6129"/>
            <a:ext cx="11980190" cy="4950836"/>
          </a:xfrm>
        </p:spPr>
        <p:txBody>
          <a:bodyPr/>
          <a:lstStyle/>
          <a:p>
            <a:r>
              <a:rPr lang="lt-LT" dirty="0"/>
              <a:t>Mokslo valdymo informacinė sistema (</a:t>
            </a:r>
            <a:r>
              <a:rPr lang="lt-LT" dirty="0" err="1"/>
              <a:t>Current</a:t>
            </a:r>
            <a:r>
              <a:rPr lang="lt-LT" dirty="0"/>
              <a:t> </a:t>
            </a:r>
            <a:r>
              <a:rPr lang="lt-LT" dirty="0" err="1"/>
              <a:t>Research</a:t>
            </a:r>
            <a:r>
              <a:rPr lang="lt-LT" dirty="0"/>
              <a:t> </a:t>
            </a:r>
            <a:r>
              <a:rPr lang="lt-LT" dirty="0" err="1"/>
              <a:t>information</a:t>
            </a:r>
            <a:r>
              <a:rPr lang="lt-LT" dirty="0"/>
              <a:t> </a:t>
            </a:r>
            <a:r>
              <a:rPr lang="lt-LT" dirty="0" err="1"/>
              <a:t>system</a:t>
            </a:r>
            <a:r>
              <a:rPr lang="lt-LT" dirty="0"/>
              <a:t>; CRIS, RIMS) – tai duomenų bazė ar informacinė sistema, skirta saugoti ir valdyti duomenis apie mokslinę veiklą, vykdomą institucijoje (Vikipedija).</a:t>
            </a:r>
          </a:p>
          <a:p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00E3A355-01D3-4FD3-824B-9D42EC814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688" y="2641135"/>
            <a:ext cx="7429500" cy="4053481"/>
          </a:xfrm>
          <a:prstGeom prst="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A5AF02C8-DA4A-440C-9EA2-B5527D441FB0}"/>
              </a:ext>
            </a:extLst>
          </p:cNvPr>
          <p:cNvSpPr/>
          <p:nvPr/>
        </p:nvSpPr>
        <p:spPr>
          <a:xfrm>
            <a:off x="2317173" y="2641135"/>
            <a:ext cx="294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</a:rPr>
              <a:t>Mokslo</a:t>
            </a:r>
            <a:r>
              <a:rPr lang="en-US" dirty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</a:rPr>
              <a:t> </a:t>
            </a:r>
            <a:r>
              <a:rPr lang="en-US" dirty="0" err="1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</a:rPr>
              <a:t>vienet</a:t>
            </a:r>
            <a:r>
              <a:rPr lang="lt-LT" dirty="0">
                <a:solidFill>
                  <a:srgbClr val="262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</a:rPr>
              <a:t>ų integracija </a:t>
            </a:r>
            <a:endParaRPr lang="lt-LT" dirty="0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5019E0A1-154A-4FF0-995E-42C8CB133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294" y="312204"/>
            <a:ext cx="104250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7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C926541-9B35-4006-A96E-4CF8DF916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Mokslo valdymo sistemos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FE7950B4-F027-450D-8EEB-5BA16922F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548" y="2051900"/>
            <a:ext cx="1700963" cy="6223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A430D95-B8C0-4690-81FD-7EF381B93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22" y="2766608"/>
            <a:ext cx="2933700" cy="466725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6D3F99D9-2E54-4683-9BFD-4AB5834F3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686" y="3657712"/>
            <a:ext cx="2203636" cy="771895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BEACBD0A-3801-4CB9-875E-88B347918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504" y="4240330"/>
            <a:ext cx="1718594" cy="953965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8ECCDA0-BAAE-4D85-BE81-63A0D2C8B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664616"/>
            <a:ext cx="3144576" cy="828259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8DD42AA8-ADA1-4646-B21B-67018B5FE7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433" y="2219885"/>
            <a:ext cx="1836294" cy="652904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FE7CB10E-D2D5-4887-8712-CFE57E5F28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7267" y="2872789"/>
            <a:ext cx="1484093" cy="1367541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B10478DC-DEC8-417C-AA21-D1F4094E55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2113" y="365125"/>
            <a:ext cx="104250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2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0FFC0F9-8836-4143-B58E-DD39B223D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002"/>
          </a:xfrm>
        </p:spPr>
        <p:txBody>
          <a:bodyPr>
            <a:normAutofit fontScale="90000"/>
          </a:bodyPr>
          <a:lstStyle/>
          <a:p>
            <a:r>
              <a:rPr lang="lt-LT" dirty="0"/>
              <a:t>VDU mokslo valdymo sistema (www.vdu.lt/cris)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98F2E49-F0A2-46BB-9D3E-CEFC2F746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6128"/>
            <a:ext cx="7020732" cy="54732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t-LT" dirty="0"/>
              <a:t>Tikslas – sukurti VDU mokslo produkcijos, mokslo veiklos kaupimo, išsaugojimo bei sklaidos internete modelį, kurio uždaviniai:</a:t>
            </a:r>
          </a:p>
          <a:p>
            <a:pPr marL="380990" indent="-380990"/>
            <a:endParaRPr lang="lt-LT" dirty="0"/>
          </a:p>
          <a:p>
            <a:pPr marL="380990" indent="-380990"/>
            <a:r>
              <a:rPr lang="lt-LT" dirty="0"/>
              <a:t>Pagerinti VDU mokslo produkcijos, mokslo veiklos bei mokslininkų reprezentaciją, matomumą, </a:t>
            </a:r>
            <a:r>
              <a:rPr lang="lt-LT" dirty="0" err="1"/>
              <a:t>cituojamumą</a:t>
            </a:r>
            <a:r>
              <a:rPr lang="lt-LT" dirty="0"/>
              <a:t>;</a:t>
            </a:r>
          </a:p>
          <a:p>
            <a:endParaRPr lang="lt-LT" dirty="0"/>
          </a:p>
          <a:p>
            <a:pPr marL="380990" indent="-380990"/>
            <a:r>
              <a:rPr lang="lt-LT" dirty="0"/>
              <a:t>Sukaupti ir užtikrinti ilgalaikį VDU mokslinės produkcijos ir veiklos rezultatų išsaugojimą ir sudaryti galimybes tolesniam atvirojo mokslo politikos įgyvendinimui; </a:t>
            </a:r>
          </a:p>
          <a:p>
            <a:pPr marL="380990" indent="-380990"/>
            <a:endParaRPr lang="lt-LT" dirty="0"/>
          </a:p>
          <a:p>
            <a:pPr marL="380990" indent="-380990"/>
            <a:r>
              <a:rPr lang="en-US" dirty="0" err="1"/>
              <a:t>Sudaryti</a:t>
            </a:r>
            <a:r>
              <a:rPr lang="en-US" dirty="0"/>
              <a:t> </a:t>
            </a:r>
            <a:r>
              <a:rPr lang="en-US" dirty="0" err="1"/>
              <a:t>galimybes</a:t>
            </a:r>
            <a:r>
              <a:rPr lang="en-US" dirty="0"/>
              <a:t> </a:t>
            </a:r>
            <a:r>
              <a:rPr lang="lt-LT" dirty="0" err="1"/>
              <a:t>valdy</a:t>
            </a:r>
            <a:r>
              <a:rPr lang="en-US" dirty="0" err="1"/>
              <a:t>ti</a:t>
            </a:r>
            <a:r>
              <a:rPr lang="lt-LT" dirty="0"/>
              <a:t> ir</a:t>
            </a:r>
            <a:r>
              <a:rPr lang="en-US" dirty="0"/>
              <a:t> </a:t>
            </a:r>
            <a:r>
              <a:rPr lang="en-US" dirty="0" err="1"/>
              <a:t>administruoti</a:t>
            </a:r>
            <a:r>
              <a:rPr lang="lt-LT" dirty="0"/>
              <a:t> universiteto mokslinę informaciją;</a:t>
            </a:r>
            <a:endParaRPr lang="lt-LT" sz="2000" dirty="0"/>
          </a:p>
          <a:p>
            <a:pPr marL="380990" indent="-380990"/>
            <a:r>
              <a:rPr lang="lt-LT" dirty="0"/>
              <a:t>Sudaryti galimybes analizuoti ir vertinti mokslinę veiklą, priimti mokslo informacija besiremiančius sprendimus, užtikrinti mokslo ir inovacijų plėtrą.</a:t>
            </a:r>
          </a:p>
          <a:p>
            <a:pPr marL="380990" indent="-380990"/>
            <a:endParaRPr lang="lt-LT" dirty="0"/>
          </a:p>
          <a:p>
            <a:endParaRPr lang="lt-LT" dirty="0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389E9FAF-FF7D-4663-89C6-3332FABAE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539" y="1226128"/>
            <a:ext cx="5766916" cy="46217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AEC4B54F-1504-4893-B203-7B2B0B696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868" y="201216"/>
            <a:ext cx="104250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9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34D53B5-2BF9-4F03-876E-5CEDC0DD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53" y="190035"/>
            <a:ext cx="10220312" cy="1325563"/>
          </a:xfrm>
        </p:spPr>
        <p:txBody>
          <a:bodyPr>
            <a:normAutofit fontScale="90000"/>
          </a:bodyPr>
          <a:lstStyle/>
          <a:p>
            <a:r>
              <a:rPr lang="lt-LT" dirty="0"/>
              <a:t>VDU PDB ir institucinės talpyklos transformacija į mokslo valdymo sistemą (VDU CRIS)</a:t>
            </a: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0991E23C-D339-4038-8810-D1319C69B57E}"/>
              </a:ext>
            </a:extLst>
          </p:cNvPr>
          <p:cNvSpPr/>
          <p:nvPr/>
        </p:nvSpPr>
        <p:spPr>
          <a:xfrm flipH="1">
            <a:off x="2608591" y="2110438"/>
            <a:ext cx="2438524" cy="1685807"/>
          </a:xfrm>
          <a:prstGeom prst="rect">
            <a:avLst/>
          </a:prstGeom>
          <a:solidFill>
            <a:srgbClr val="781E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lt-LT" dirty="0">
                <a:solidFill>
                  <a:prstClr val="white"/>
                </a:solidFill>
                <a:latin typeface="Calibri"/>
              </a:rPr>
              <a:t> </a:t>
            </a:r>
            <a:r>
              <a:rPr lang="lt-LT" sz="2400" dirty="0">
                <a:solidFill>
                  <a:prstClr val="white"/>
                </a:solidFill>
                <a:latin typeface="Calibri"/>
              </a:rPr>
              <a:t>VDU publikacijos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1628A4CF-ABB9-4ACD-81D2-EEC5723FA7C6}"/>
              </a:ext>
            </a:extLst>
          </p:cNvPr>
          <p:cNvSpPr/>
          <p:nvPr/>
        </p:nvSpPr>
        <p:spPr>
          <a:xfrm flipH="1">
            <a:off x="6436467" y="2089986"/>
            <a:ext cx="2417889" cy="1677548"/>
          </a:xfrm>
          <a:prstGeom prst="rect">
            <a:avLst/>
          </a:prstGeom>
          <a:solidFill>
            <a:srgbClr val="781E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lt-LT" sz="2400" dirty="0">
                <a:solidFill>
                  <a:prstClr val="white"/>
                </a:solidFill>
                <a:latin typeface="Calibri"/>
              </a:rPr>
              <a:t>VDU talpykla</a:t>
            </a: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EBBF8FFA-5B80-4E30-9481-E16BE0FE2420}"/>
              </a:ext>
            </a:extLst>
          </p:cNvPr>
          <p:cNvSpPr/>
          <p:nvPr/>
        </p:nvSpPr>
        <p:spPr>
          <a:xfrm flipH="1">
            <a:off x="2501380" y="4485607"/>
            <a:ext cx="2394946" cy="1830008"/>
          </a:xfrm>
          <a:prstGeom prst="rect">
            <a:avLst/>
          </a:prstGeom>
          <a:solidFill>
            <a:srgbClr val="781E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endParaRPr lang="lt-LT" sz="1333" dirty="0">
              <a:solidFill>
                <a:prstClr val="white"/>
              </a:solidFill>
              <a:latin typeface="Calibri"/>
            </a:endParaRPr>
          </a:p>
          <a:p>
            <a:pPr defTabSz="914377"/>
            <a:endParaRPr lang="lt-LT" sz="1333" dirty="0">
              <a:solidFill>
                <a:prstClr val="white"/>
              </a:solidFill>
              <a:latin typeface="Calibri"/>
            </a:endParaRPr>
          </a:p>
          <a:p>
            <a:pPr defTabSz="914377"/>
            <a:r>
              <a:rPr lang="lt-LT" sz="2000" dirty="0">
                <a:solidFill>
                  <a:prstClr val="white"/>
                </a:solidFill>
              </a:rPr>
              <a:t>Nauji m</a:t>
            </a:r>
            <a:r>
              <a:rPr lang="en-US" sz="2000" dirty="0" err="1">
                <a:solidFill>
                  <a:prstClr val="white"/>
                </a:solidFill>
              </a:rPr>
              <a:t>okslo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vienetai</a:t>
            </a:r>
            <a:r>
              <a:rPr lang="en-US" sz="2000" dirty="0">
                <a:solidFill>
                  <a:prstClr val="white"/>
                </a:solidFill>
              </a:rPr>
              <a:t>:</a:t>
            </a:r>
            <a:r>
              <a:rPr lang="lt-LT" sz="2000" dirty="0">
                <a:solidFill>
                  <a:prstClr val="white"/>
                </a:solidFill>
              </a:rPr>
              <a:t> projektai</a:t>
            </a:r>
            <a:endParaRPr lang="en-US" sz="2000" dirty="0">
              <a:solidFill>
                <a:prstClr val="white"/>
              </a:solidFill>
            </a:endParaRPr>
          </a:p>
          <a:p>
            <a:pPr defTabSz="914377"/>
            <a:r>
              <a:rPr lang="lt-LT" sz="2000" dirty="0">
                <a:solidFill>
                  <a:prstClr val="white"/>
                </a:solidFill>
              </a:rPr>
              <a:t>mokslininkai,  padaliniai...</a:t>
            </a:r>
          </a:p>
          <a:p>
            <a:pPr defTabSz="914377"/>
            <a:endParaRPr lang="lt-LT" sz="1333" dirty="0">
              <a:solidFill>
                <a:prstClr val="white"/>
              </a:solidFill>
              <a:latin typeface="Calibri"/>
            </a:endParaRPr>
          </a:p>
          <a:p>
            <a:pPr defTabSz="914377"/>
            <a:endParaRPr lang="lt-L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0B4B8DA4-5115-4603-88BF-935DFAC2BC50}"/>
              </a:ext>
            </a:extLst>
          </p:cNvPr>
          <p:cNvSpPr/>
          <p:nvPr/>
        </p:nvSpPr>
        <p:spPr>
          <a:xfrm flipH="1">
            <a:off x="6459411" y="4536608"/>
            <a:ext cx="2394945" cy="1830008"/>
          </a:xfrm>
          <a:prstGeom prst="rect">
            <a:avLst/>
          </a:prstGeom>
          <a:solidFill>
            <a:srgbClr val="781E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lt-LT" sz="2400" dirty="0">
                <a:solidFill>
                  <a:prstClr val="white"/>
                </a:solidFill>
                <a:latin typeface="Calibri"/>
              </a:rPr>
              <a:t>Geresnė</a:t>
            </a:r>
          </a:p>
          <a:p>
            <a:pPr defTabSz="914377"/>
            <a:r>
              <a:rPr lang="lt-LT" sz="2400" dirty="0">
                <a:solidFill>
                  <a:prstClr val="white"/>
                </a:solidFill>
                <a:latin typeface="Calibri"/>
              </a:rPr>
              <a:t>i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ntegracija</a:t>
            </a:r>
            <a:r>
              <a:rPr lang="lt-LT" sz="2400" dirty="0">
                <a:solidFill>
                  <a:prstClr val="white"/>
                </a:solidFill>
                <a:latin typeface="Calibri"/>
              </a:rPr>
              <a:t>,</a:t>
            </a:r>
          </a:p>
          <a:p>
            <a:pPr defTabSz="914377"/>
            <a:r>
              <a:rPr lang="lt-LT" sz="2400" dirty="0">
                <a:solidFill>
                  <a:prstClr val="white"/>
                </a:solidFill>
                <a:latin typeface="Calibri"/>
              </a:rPr>
              <a:t>sklaida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105F0C5C-F367-464C-9FA7-D76A8AE4C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729" y="5085375"/>
            <a:ext cx="693925" cy="541867"/>
          </a:xfrm>
          <a:prstGeom prst="rect">
            <a:avLst/>
          </a:prstGeom>
          <a:solidFill>
            <a:srgbClr val="781E40"/>
          </a:solidFill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BB14D3A1-CEFB-4849-BDDC-EF19DF8F9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600" y="3116616"/>
            <a:ext cx="786242" cy="624768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0D06B965-F0C0-4526-95BD-CDC1103F8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431" y="5993882"/>
            <a:ext cx="1370925" cy="321733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CD581925-CA06-4445-93F8-3ED9F015A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9051" y="2712835"/>
            <a:ext cx="786949" cy="882771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E47F29C1-A593-45A6-BCFA-9A13A706D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555486" y="4724392"/>
            <a:ext cx="786242" cy="902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r="7" b="16672"/>
          <a:stretch/>
        </p:blipFill>
        <p:spPr>
          <a:xfrm>
            <a:off x="2642222" y="3145700"/>
            <a:ext cx="1117440" cy="6634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662" y="3148452"/>
            <a:ext cx="1282155" cy="6275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341729" y="4485607"/>
            <a:ext cx="2554596" cy="183018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7044556B-26D5-4C10-9AD9-3FA8F6EA9E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1083" y="383106"/>
            <a:ext cx="104250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2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Universiteto el. dokumentų talpykla (</a:t>
            </a:r>
            <a:r>
              <a:rPr lang="lt-LT" dirty="0" err="1"/>
              <a:t>Dspace</a:t>
            </a:r>
            <a:r>
              <a:rPr lang="lt-LT" dirty="0"/>
              <a:t>)</a:t>
            </a:r>
            <a:br>
              <a:rPr lang="lt-LT" dirty="0">
                <a:solidFill>
                  <a:schemeClr val="bg1"/>
                </a:solidFill>
              </a:rPr>
            </a:br>
            <a:endParaRPr lang="lt-LT" dirty="0">
              <a:solidFill>
                <a:schemeClr val="bg1"/>
              </a:solidFill>
            </a:endParaRP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9E152508-949D-42A6-9E5D-E34A75638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16" y="1027906"/>
            <a:ext cx="5134065" cy="48021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1">
            <a:extLst>
              <a:ext uri="{FF2B5EF4-FFF2-40B4-BE49-F238E27FC236}">
                <a16:creationId xmlns:a16="http://schemas.microsoft.com/office/drawing/2014/main" id="{67320F4D-FD43-4EA6-AD89-8C5FD811D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81" y="1027906"/>
            <a:ext cx="3387105" cy="34473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8AF6C619-89F0-42A1-84CE-DECFA80FA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131" y="1027906"/>
            <a:ext cx="1953471" cy="344730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C41776A4-483C-431A-8FFD-62FE06618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861" y="4510246"/>
            <a:ext cx="4024134" cy="20703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9E3EA7F1-6C2D-4D6A-A923-FC024558A0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2547" y="166988"/>
            <a:ext cx="104250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1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11848011" cy="1032601"/>
          </a:xfrm>
        </p:spPr>
        <p:txBody>
          <a:bodyPr/>
          <a:lstStyle/>
          <a:p>
            <a:r>
              <a:rPr lang="lt-LT" dirty="0"/>
              <a:t>Mokslininkų profiliai, ORCID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636" y="1479631"/>
            <a:ext cx="7331988" cy="4800343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E79F6E66-FE07-4141-A237-ABF10F4A9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921" y="1487494"/>
            <a:ext cx="5875079" cy="48003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6E2D5AB3-0A66-42E0-A41A-6BA0C5EBDEA6}"/>
              </a:ext>
            </a:extLst>
          </p:cNvPr>
          <p:cNvSpPr/>
          <p:nvPr/>
        </p:nvSpPr>
        <p:spPr>
          <a:xfrm>
            <a:off x="1019804" y="1162890"/>
            <a:ext cx="3953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https://www.vdu.lt/cris/cris/rp/rp00298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6FB1FBA2-6B34-442D-B777-34F105FD8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5505" y="302906"/>
            <a:ext cx="104250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3880"/>
          </a:xfrm>
        </p:spPr>
        <p:txBody>
          <a:bodyPr>
            <a:normAutofit fontScale="90000"/>
          </a:bodyPr>
          <a:lstStyle/>
          <a:p>
            <a:r>
              <a:rPr lang="lt-LT" dirty="0"/>
              <a:t>Projektai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97" y="1241808"/>
            <a:ext cx="3124200" cy="3857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5C4E579F-3600-4583-93A5-7DBBBCA6A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126" y="662067"/>
            <a:ext cx="7150435" cy="56849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36D632DD-A6A0-4838-904D-F515F2BD2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522" y="2561089"/>
            <a:ext cx="6012700" cy="46688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69285469-566D-4E58-888E-799C11E5E0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3375" y="4064336"/>
            <a:ext cx="7199327" cy="54483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53AEA538-CCC4-4DEA-9A04-5BA0B1807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1914" y="265792"/>
            <a:ext cx="104250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1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B892D84-75BC-40C4-A2DD-888CA274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Padaliniai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FB7E5236-4472-43EC-9BEA-58C4333E4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827" y="1253331"/>
            <a:ext cx="7072848" cy="4351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5FD2F1B-46B2-41E0-87D3-D9D1A424A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770" y="1896969"/>
            <a:ext cx="5216403" cy="49610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534F529-A46A-468C-A28E-2A60D3444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2547" y="365125"/>
            <a:ext cx="104250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0268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</TotalTime>
  <Words>259</Words>
  <Application>Microsoft Office PowerPoint</Application>
  <PresentationFormat>Plačiaekranė</PresentationFormat>
  <Paragraphs>46</Paragraphs>
  <Slides>11</Slides>
  <Notes>5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„Office“ tema</vt:lpstr>
      <vt:lpstr>Office Theme</vt:lpstr>
      <vt:lpstr>„PowerPoint“ pateiktis</vt:lpstr>
      <vt:lpstr>Mokslo valdymo sistema</vt:lpstr>
      <vt:lpstr>Mokslo valdymo sistemos</vt:lpstr>
      <vt:lpstr>VDU mokslo valdymo sistema (www.vdu.lt/cris)</vt:lpstr>
      <vt:lpstr>VDU PDB ir institucinės talpyklos transformacija į mokslo valdymo sistemą (VDU CRIS)</vt:lpstr>
      <vt:lpstr>Universiteto el. dokumentų talpykla (Dspace) </vt:lpstr>
      <vt:lpstr>Mokslininkų profiliai, ORCID</vt:lpstr>
      <vt:lpstr>Projektai</vt:lpstr>
      <vt:lpstr>Padaliniai</vt:lpstr>
      <vt:lpstr>Metrika, ataskaitos, statistika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Lina Bloveščiūnienė</dc:creator>
  <cp:lastModifiedBy>Lina Bloveščiūnienė</cp:lastModifiedBy>
  <cp:revision>35</cp:revision>
  <cp:lastPrinted>2019-05-21T13:43:18Z</cp:lastPrinted>
  <dcterms:created xsi:type="dcterms:W3CDTF">2019-05-20T13:53:06Z</dcterms:created>
  <dcterms:modified xsi:type="dcterms:W3CDTF">2019-05-27T12:53:39Z</dcterms:modified>
</cp:coreProperties>
</file>