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  <p:sldId id="271" r:id="rId3"/>
    <p:sldId id="270" r:id="rId4"/>
    <p:sldId id="292" r:id="rId5"/>
    <p:sldId id="295" r:id="rId6"/>
    <p:sldId id="294" r:id="rId7"/>
    <p:sldId id="290" r:id="rId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1E40"/>
    <a:srgbClr val="262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254F7E-C5E1-4E05-A817-4CC2C2DA52A2}" v="50" dt="2019-05-22T05:55:05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/>
    <p:restoredTop sz="97157"/>
  </p:normalViewPr>
  <p:slideViewPr>
    <p:cSldViewPr snapToGrid="0" snapToObjects="1">
      <p:cViewPr varScale="1">
        <p:scale>
          <a:sx n="108" d="100"/>
          <a:sy n="108" d="100"/>
        </p:scale>
        <p:origin x="734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3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7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8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2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4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2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7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8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8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9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du.lt/cris/handle/20.500.12259/61312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knygos.vdu.lt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hyperlink" Target="mailto:pdb@bibl.vdu.l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knygos.vdu.l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vdu.lt/cris/handle/20.500.12259/6131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1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2666" y="359132"/>
            <a:ext cx="5143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Publikacijų registracijos forma mokslininkams</a:t>
            </a:r>
            <a:endParaRPr lang="en-US" sz="36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667" y="1780163"/>
            <a:ext cx="5649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https://www.vdu.lt/cris/handle/20.500.12259/61312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29168" y="4168247"/>
            <a:ext cx="1114430" cy="639604"/>
            <a:chOff x="863595" y="4165072"/>
            <a:chExt cx="1114430" cy="63960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95" y="4165072"/>
              <a:ext cx="1114430" cy="42237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3595" y="4676088"/>
              <a:ext cx="1114430" cy="128588"/>
            </a:xfrm>
            <a:prstGeom prst="rect">
              <a:avLst/>
            </a:prstGeom>
          </p:spPr>
        </p:pic>
      </p:grpSp>
      <p:sp>
        <p:nvSpPr>
          <p:cNvPr id="14" name="Oval 13"/>
          <p:cNvSpPr/>
          <p:nvPr/>
        </p:nvSpPr>
        <p:spPr>
          <a:xfrm>
            <a:off x="6072089" y="239828"/>
            <a:ext cx="4669941" cy="4669941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900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2666" y="359132"/>
            <a:ext cx="65310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400" dirty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Publikacijų registravimo būdai</a:t>
            </a:r>
            <a:endParaRPr lang="en-US" sz="3400" dirty="0">
              <a:solidFill>
                <a:srgbClr val="262A34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996" y="1465277"/>
            <a:ext cx="5907251" cy="419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lt-LT" sz="1800" dirty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Pristatyti popierinę kopiją į biblioteką.</a:t>
            </a:r>
            <a:endParaRPr lang="en-US" sz="1800" dirty="0">
              <a:solidFill>
                <a:srgbClr val="262A34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lnSpc>
                <a:spcPct val="150000"/>
              </a:lnSpc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lt-LT" sz="1800" dirty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Elektroniniu būdu: </a:t>
            </a:r>
            <a:r>
              <a:rPr lang="lt-LT" sz="1800" dirty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  <a:hlinkClick r:id="rId2"/>
              </a:rPr>
              <a:t>https://knygos.vdu.lt/</a:t>
            </a:r>
            <a:r>
              <a:rPr lang="lt-LT" sz="1800" dirty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lt-LT" sz="1800" dirty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  <a:hlinkClick r:id="rId3"/>
              </a:rPr>
              <a:t>https://www.vdu.lt/cris/handle/20.500.12259/61312</a:t>
            </a:r>
            <a:r>
              <a:rPr lang="lt-LT" sz="1800" dirty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</a:p>
          <a:p>
            <a:pPr marL="285750" indent="-285750">
              <a:lnSpc>
                <a:spcPct val="150000"/>
              </a:lnSpc>
              <a:buClr>
                <a:srgbClr val="781E40"/>
              </a:buClr>
              <a:buSzPct val="80000"/>
              <a:buFont typeface="Arial" panose="020B0604020202020204" pitchFamily="34" charset="0"/>
              <a:buChar char="•"/>
            </a:pPr>
            <a:r>
              <a:rPr lang="lt-LT" sz="1800" dirty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Atsiųsti el. paštu </a:t>
            </a:r>
            <a:r>
              <a:rPr lang="lt-LT" sz="1800" dirty="0" err="1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  <a:hlinkClick r:id="rId4"/>
              </a:rPr>
              <a:t>pdb@bibl.vdu.lt</a:t>
            </a:r>
            <a:r>
              <a:rPr lang="lt-LT" sz="1800" dirty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 užpildytą registracijos formą</a:t>
            </a:r>
          </a:p>
          <a:p>
            <a:pPr marL="285750" indent="-285750">
              <a:lnSpc>
                <a:spcPct val="150000"/>
              </a:lnSpc>
              <a:buClr>
                <a:srgbClr val="781E40"/>
              </a:buClr>
              <a:buSzPct val="80000"/>
              <a:buFont typeface="Arial" panose="020B0604020202020204" pitchFamily="34" charset="0"/>
              <a:buChar char="•"/>
            </a:pPr>
            <a:endParaRPr lang="lt-LT" sz="1800" dirty="0">
              <a:solidFill>
                <a:srgbClr val="262A34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  <a:buClr>
                <a:srgbClr val="781E40"/>
              </a:buClr>
              <a:buSzPct val="80000"/>
            </a:pPr>
            <a:r>
              <a:rPr lang="lt-LT" sz="1800" dirty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Publikacijų, išleistų Universitete, pateikti nereikia.</a:t>
            </a:r>
            <a:endParaRPr lang="en-US" sz="1800" dirty="0"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lnSpc>
                <a:spcPct val="150000"/>
              </a:lnSpc>
              <a:buClr>
                <a:srgbClr val="781E40"/>
              </a:buClr>
              <a:buSzPct val="80000"/>
              <a:buFont typeface="Arial" panose="020B0604020202020204" pitchFamily="34" charset="0"/>
              <a:buChar char="•"/>
            </a:pPr>
            <a:endParaRPr lang="lt-LT" sz="1800" dirty="0">
              <a:solidFill>
                <a:srgbClr val="262A34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lnSpc>
                <a:spcPct val="150000"/>
              </a:lnSpc>
              <a:buClr>
                <a:srgbClr val="781E40"/>
              </a:buClr>
              <a:buSzPct val="80000"/>
              <a:buFont typeface="Arial" charset="0"/>
              <a:buChar char="•"/>
            </a:pPr>
            <a:endParaRPr lang="lt-LT" sz="1800" dirty="0">
              <a:solidFill>
                <a:srgbClr val="262A34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lnSpc>
                <a:spcPct val="150000"/>
              </a:lnSpc>
              <a:buClr>
                <a:srgbClr val="781E40"/>
              </a:buClr>
              <a:buSzPct val="80000"/>
              <a:buFont typeface="Arial" charset="0"/>
              <a:buChar char="•"/>
            </a:pPr>
            <a:endParaRPr lang="en-US" sz="1800" dirty="0">
              <a:solidFill>
                <a:srgbClr val="262A34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9168" y="4168247"/>
            <a:ext cx="1114430" cy="639604"/>
            <a:chOff x="863595" y="4165072"/>
            <a:chExt cx="1114430" cy="63960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95" y="4165072"/>
              <a:ext cx="1114430" cy="42237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3595" y="4676088"/>
              <a:ext cx="1114430" cy="128588"/>
            </a:xfrm>
            <a:prstGeom prst="rect">
              <a:avLst/>
            </a:prstGeom>
          </p:spPr>
        </p:pic>
      </p:grpSp>
      <p:sp>
        <p:nvSpPr>
          <p:cNvPr id="12" name="Oval 11"/>
          <p:cNvSpPr/>
          <p:nvPr/>
        </p:nvSpPr>
        <p:spPr>
          <a:xfrm>
            <a:off x="6125131" y="236779"/>
            <a:ext cx="4669941" cy="4669941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84968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8569" y="290261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700" dirty="0">
              <a:solidFill>
                <a:srgbClr val="781E4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666" y="572828"/>
            <a:ext cx="68686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100" dirty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Publikacijų pateikimas bibliotekoje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2667" y="1296399"/>
            <a:ext cx="7339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Pateikiama pati publikacija arba kopija: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knygos – antraštinio lapo abiejų pusių, turinio ir metrikos kopijos;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knygos dalies – leidinio, kurioje yra publikacija, antraštinio lapo abiejų pusių, turinio bei knygos dalies pirmo ir paskutinio puslapių kopijos;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straipsnio – žurnalo ar konferencijos pranešimų medžiagos, kurioje yra straipsnis, antraštinio lapo abiejų pusių, turinio bei viso straipsnio kopijos;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meno publikacijos – renginio programėlė, kurioje nurodytas atlikėjas ar kūrėjas. </a:t>
            </a:r>
            <a:endParaRPr lang="en-US" sz="1600" dirty="0">
              <a:solidFill>
                <a:srgbClr val="262A34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31" y="348388"/>
            <a:ext cx="1047556" cy="39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5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8569" y="290261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700" dirty="0">
              <a:solidFill>
                <a:srgbClr val="781E4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666" y="572828"/>
            <a:ext cx="68686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100" dirty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Publikacijų pateikimas el. būdu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8569" y="1296399"/>
            <a:ext cx="63756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>
                <a:hlinkClick r:id="rId2"/>
              </a:rPr>
              <a:t>https://knygos.vdu.lt/</a:t>
            </a:r>
            <a:endParaRPr lang="lt-LT" sz="1200" dirty="0"/>
          </a:p>
          <a:p>
            <a:endParaRPr lang="lt-LT" sz="1200" dirty="0">
              <a:solidFill>
                <a:srgbClr val="262A34"/>
              </a:solidFill>
              <a:latin typeface="Georgia" charset="0"/>
              <a:ea typeface="Georgia" charset="0"/>
              <a:cs typeface="Georgia" charset="0"/>
            </a:endParaRPr>
          </a:p>
          <a:p>
            <a:endParaRPr lang="en-US" sz="1300" dirty="0">
              <a:solidFill>
                <a:srgbClr val="262A34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31" y="348388"/>
            <a:ext cx="1047556" cy="397405"/>
          </a:xfrm>
          <a:prstGeom prst="rect">
            <a:avLst/>
          </a:prstGeom>
        </p:spPr>
      </p:pic>
      <p:pic>
        <p:nvPicPr>
          <p:cNvPr id="3" name="Paveikslėlis 2" descr="Paveikslėlis, kuriame yra ekrano nuotrauka&#10;&#10;Automatiškai sugeneruotas aprašymas">
            <a:extLst>
              <a:ext uri="{FF2B5EF4-FFF2-40B4-BE49-F238E27FC236}">
                <a16:creationId xmlns:a16="http://schemas.microsoft.com/office/drawing/2014/main" id="{8810EACD-9E90-41A4-896C-593F65278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87" y="1738494"/>
            <a:ext cx="3055885" cy="2446232"/>
          </a:xfrm>
          <a:prstGeom prst="rect">
            <a:avLst/>
          </a:prstGeom>
        </p:spPr>
      </p:pic>
      <p:pic>
        <p:nvPicPr>
          <p:cNvPr id="5" name="Paveikslėlis 4" descr="Paveikslėlis, kuriame yra ekrano nuotrauka&#10;&#10;Automatiškai sugeneruotas aprašymas">
            <a:extLst>
              <a:ext uri="{FF2B5EF4-FFF2-40B4-BE49-F238E27FC236}">
                <a16:creationId xmlns:a16="http://schemas.microsoft.com/office/drawing/2014/main" id="{6CD0B4A4-9C08-42C5-9EC7-5ACBEE25C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8052" y="1134397"/>
            <a:ext cx="4458183" cy="371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4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938" y="-1"/>
            <a:ext cx="3437062" cy="51504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2666" y="572828"/>
            <a:ext cx="46951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100" dirty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Mokslininkų pateikiama informacija</a:t>
            </a:r>
            <a:endParaRPr lang="en-US" sz="2100" dirty="0">
              <a:solidFill>
                <a:srgbClr val="262A34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8568" y="1289247"/>
            <a:ext cx="5005301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300" dirty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Publikacijos autoriaus pavardė, vardas;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300" dirty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publikacijos pavadinimas;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300" dirty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mokslo kryptis;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300" dirty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publikacijos rūšis.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1300" dirty="0">
              <a:solidFill>
                <a:srgbClr val="262A34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lt-LT" sz="1300" dirty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Papildomai mokslininkai gali nurodyti: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1300" dirty="0">
              <a:solidFill>
                <a:srgbClr val="262A34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300" dirty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publikaciją referuojančias duomenų bazes (jei jos žinomos);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300" dirty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3–5 reikšminius žodžius lietuvių ir anglų kalbomis (jei jų nėra prie publikacijos);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1300" dirty="0">
              <a:solidFill>
                <a:srgbClr val="262A34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00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8569" y="290261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700" dirty="0">
              <a:solidFill>
                <a:srgbClr val="781E4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666" y="572828"/>
            <a:ext cx="68686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100" dirty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Nauja registracijos forma VDU CRIS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2667" y="1296399"/>
            <a:ext cx="6375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https://www.vdu.lt/cris/handle/20.500.12259/61312</a:t>
            </a:r>
            <a:endParaRPr lang="lt-LT" sz="1400" dirty="0"/>
          </a:p>
          <a:p>
            <a:endParaRPr lang="lt-LT" sz="1300" dirty="0">
              <a:solidFill>
                <a:srgbClr val="262A34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lt-LT" sz="1300" dirty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endParaRPr lang="en-US" sz="1300" dirty="0">
              <a:solidFill>
                <a:srgbClr val="262A34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31" y="348388"/>
            <a:ext cx="1047556" cy="397405"/>
          </a:xfrm>
          <a:prstGeom prst="rect">
            <a:avLst/>
          </a:prstGeom>
        </p:spPr>
      </p:pic>
      <p:pic>
        <p:nvPicPr>
          <p:cNvPr id="3" name="Paveikslėlis 2" descr="Paveikslėlis, kuriame yra ekrano nuotrauka&#10;&#10;Automatiškai sugeneruotas aprašymas">
            <a:extLst>
              <a:ext uri="{FF2B5EF4-FFF2-40B4-BE49-F238E27FC236}">
                <a16:creationId xmlns:a16="http://schemas.microsoft.com/office/drawing/2014/main" id="{925318B5-43E0-4FE1-AD2C-E7BCD0B8F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43" y="1715386"/>
            <a:ext cx="2714106" cy="30453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6D4921-8DB9-44CA-82E6-0C96BAF1E4F0}"/>
              </a:ext>
            </a:extLst>
          </p:cNvPr>
          <p:cNvSpPr txBox="1"/>
          <p:nvPr/>
        </p:nvSpPr>
        <p:spPr>
          <a:xfrm>
            <a:off x="3884508" y="2089346"/>
            <a:ext cx="51956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>
                <a:latin typeface="Georgia" charset="0"/>
                <a:ea typeface="Georgia" charset="0"/>
                <a:cs typeface="Georgia" charset="0"/>
              </a:rPr>
              <a:t>Sudaromos galimybės: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latin typeface="Georgia" charset="0"/>
                <a:ea typeface="Georgia" charset="0"/>
                <a:cs typeface="Georgia" charset="0"/>
              </a:rPr>
              <a:t>Nurodyti pilno teksto prieigos sąlygas;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latin typeface="Georgia" charset="0"/>
                <a:ea typeface="Georgia" charset="0"/>
                <a:cs typeface="Georgia" charset="0"/>
              </a:rPr>
              <a:t>nurodyti, ar bendraautoriai sutinka su prieigos sąlygomis;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latin typeface="Georgia" charset="0"/>
                <a:ea typeface="Georgia" charset="0"/>
                <a:cs typeface="Georgia" charset="0"/>
              </a:rPr>
              <a:t>pasirinkti kūrybinių bendrijų (</a:t>
            </a:r>
            <a:r>
              <a:rPr lang="lt-LT" sz="1400" dirty="0" err="1">
                <a:latin typeface="Georgia" charset="0"/>
                <a:ea typeface="Georgia" charset="0"/>
                <a:cs typeface="Georgia" charset="0"/>
              </a:rPr>
              <a:t>creative</a:t>
            </a:r>
            <a:r>
              <a:rPr lang="lt-LT" sz="14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lt-LT" sz="1400" dirty="0" err="1">
                <a:latin typeface="Georgia" charset="0"/>
                <a:ea typeface="Georgia" charset="0"/>
                <a:cs typeface="Georgia" charset="0"/>
              </a:rPr>
              <a:t>commons</a:t>
            </a:r>
            <a:r>
              <a:rPr lang="lt-LT" sz="1400" dirty="0">
                <a:latin typeface="Georgia" charset="0"/>
                <a:ea typeface="Georgia" charset="0"/>
                <a:cs typeface="Georgia" charset="0"/>
              </a:rPr>
              <a:t>) licenciją;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latin typeface="Georgia" charset="0"/>
                <a:ea typeface="Georgia" charset="0"/>
                <a:cs typeface="Georgia" charset="0"/>
              </a:rPr>
              <a:t>nurodyti publikacijos finansavimo šaltinį.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1400" dirty="0">
              <a:latin typeface="Georgia" charset="0"/>
              <a:ea typeface="Georgia" charset="0"/>
              <a:cs typeface="Georgia" charset="0"/>
            </a:endParaRPr>
          </a:p>
          <a:p>
            <a:r>
              <a:rPr lang="lt-LT" sz="1400" dirty="0">
                <a:latin typeface="Georgia" panose="02040502050405020303" pitchFamily="18" charset="0"/>
              </a:rPr>
              <a:t>Registracijos forma yra lietuvių ir anglų kalbomis</a:t>
            </a:r>
          </a:p>
        </p:txBody>
      </p:sp>
    </p:spTree>
    <p:extLst>
      <p:ext uri="{BB962C8B-B14F-4D97-AF65-F5344CB8AC3E}">
        <p14:creationId xmlns:p14="http://schemas.microsoft.com/office/powerpoint/2010/main" val="158479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1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8934" y="2033141"/>
            <a:ext cx="7586133" cy="2826632"/>
            <a:chOff x="778934" y="2033141"/>
            <a:chExt cx="7586133" cy="2826632"/>
          </a:xfrm>
        </p:grpSpPr>
        <p:sp>
          <p:nvSpPr>
            <p:cNvPr id="3" name="TextBox 2"/>
            <p:cNvSpPr txBox="1"/>
            <p:nvPr/>
          </p:nvSpPr>
          <p:spPr>
            <a:xfrm>
              <a:off x="778934" y="2033141"/>
              <a:ext cx="758613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00" dirty="0" err="1">
                  <a:solidFill>
                    <a:schemeClr val="bg1"/>
                  </a:solidFill>
                  <a:latin typeface="Georgia" charset="0"/>
                  <a:ea typeface="Georgia" charset="0"/>
                  <a:cs typeface="Georgia" charset="0"/>
                </a:rPr>
                <a:t>Ačiū</a:t>
              </a:r>
              <a:endParaRPr lang="en-US" sz="64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44056" y="4669127"/>
              <a:ext cx="1055888" cy="190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4582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813</TotalTime>
  <Words>270</Words>
  <Application>Microsoft Office PowerPoint</Application>
  <PresentationFormat>Demonstracija ekrane (16:9)</PresentationFormat>
  <Paragraphs>39</Paragraphs>
  <Slides>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Office Theme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Giedrė Sabaitytė</cp:lastModifiedBy>
  <cp:revision>80</cp:revision>
  <dcterms:created xsi:type="dcterms:W3CDTF">2017-05-22T06:50:24Z</dcterms:created>
  <dcterms:modified xsi:type="dcterms:W3CDTF">2019-05-27T13:04:27Z</dcterms:modified>
</cp:coreProperties>
</file>